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8" d="100"/>
          <a:sy n="78" d="100"/>
        </p:scale>
        <p:origin x="2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1377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53415" y="1617821"/>
            <a:ext cx="7837170" cy="3220879"/>
          </a:xfrm>
          <a:prstGeom prst="rect">
            <a:avLst/>
          </a:prstGeom>
          <a:noFill/>
          <a:ln/>
        </p:spPr>
        <p:txBody>
          <a:bodyPr wrap="square" rtlCol="0" anchor="t"/>
          <a:lstStyle/>
          <a:p>
            <a:pPr marL="0" indent="0">
              <a:lnSpc>
                <a:spcPts val="6340"/>
              </a:lnSpc>
              <a:buNone/>
            </a:pPr>
            <a:r>
              <a:rPr lang="en-US" sz="5072" dirty="0">
                <a:solidFill>
                  <a:srgbClr val="F2F0F4"/>
                </a:solidFill>
                <a:latin typeface="Montserrat" pitchFamily="34" charset="0"/>
                <a:ea typeface="Montserrat" pitchFamily="34" charset="-122"/>
                <a:cs typeface="Montserrat" pitchFamily="34" charset="-120"/>
              </a:rPr>
              <a:t>Gender Awareness in Akan Culture: Embracing Equality and Tradition</a:t>
            </a:r>
            <a:endParaRPr lang="en-US" sz="5072" dirty="0"/>
          </a:p>
        </p:txBody>
      </p:sp>
      <p:sp>
        <p:nvSpPr>
          <p:cNvPr id="6" name="Text 2"/>
          <p:cNvSpPr/>
          <p:nvPr/>
        </p:nvSpPr>
        <p:spPr>
          <a:xfrm>
            <a:off x="653415" y="5118735"/>
            <a:ext cx="7837170" cy="1493044"/>
          </a:xfrm>
          <a:prstGeom prst="rect">
            <a:avLst/>
          </a:prstGeom>
          <a:noFill/>
          <a:ln/>
        </p:spPr>
        <p:txBody>
          <a:bodyPr wrap="square" rtlCol="0" anchor="t"/>
          <a:lstStyle/>
          <a:p>
            <a:pPr marL="0" indent="0">
              <a:lnSpc>
                <a:spcPts val="2352"/>
              </a:lnSpc>
              <a:buNone/>
            </a:pPr>
            <a:r>
              <a:rPr lang="en-US" sz="1470" dirty="0">
                <a:solidFill>
                  <a:srgbClr val="DCD7E5"/>
                </a:solidFill>
                <a:latin typeface="Heebo" pitchFamily="34" charset="0"/>
                <a:ea typeface="Heebo" pitchFamily="34" charset="-122"/>
                <a:cs typeface="Heebo" pitchFamily="34" charset="-120"/>
              </a:rPr>
              <a:t>This essay examines the role of gender awareness within the Akan culture of Ghana, showcasing how traditional gender roles and practices are evolving to promote equality and social cohesion. By exploring the matrilineal inheritance system, women's roles in commerce, and contemporary shifts in gender dynamics, we can understand the critical importance of gender awareness in fostering a balanced and progressive society.</a:t>
            </a:r>
            <a:endParaRPr lang="en-US" sz="147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21268" y="1341715"/>
            <a:ext cx="6758345" cy="554831"/>
          </a:xfrm>
          <a:prstGeom prst="rect">
            <a:avLst/>
          </a:prstGeom>
          <a:noFill/>
          <a:ln/>
        </p:spPr>
        <p:txBody>
          <a:bodyPr wrap="none" rtlCol="0" anchor="t"/>
          <a:lstStyle/>
          <a:p>
            <a:pPr marL="0" indent="0">
              <a:lnSpc>
                <a:spcPts val="4368"/>
              </a:lnSpc>
              <a:buNone/>
            </a:pPr>
            <a:r>
              <a:rPr lang="en-US" sz="3495" dirty="0">
                <a:solidFill>
                  <a:srgbClr val="F2F0F4"/>
                </a:solidFill>
                <a:latin typeface="Montserrat" pitchFamily="34" charset="0"/>
                <a:ea typeface="Montserrat" pitchFamily="34" charset="-122"/>
                <a:cs typeface="Montserrat" pitchFamily="34" charset="-120"/>
              </a:rPr>
              <a:t>Matrilineal Inheritance System</a:t>
            </a:r>
            <a:endParaRPr lang="en-US" sz="3495" dirty="0"/>
          </a:p>
        </p:txBody>
      </p:sp>
      <p:sp>
        <p:nvSpPr>
          <p:cNvPr id="6" name="Text 2"/>
          <p:cNvSpPr/>
          <p:nvPr/>
        </p:nvSpPr>
        <p:spPr>
          <a:xfrm>
            <a:off x="621268" y="2162770"/>
            <a:ext cx="7901464" cy="1135856"/>
          </a:xfrm>
          <a:prstGeom prst="rect">
            <a:avLst/>
          </a:prstGeom>
          <a:noFill/>
          <a:ln/>
        </p:spPr>
        <p:txBody>
          <a:bodyPr wrap="square" rtlCol="0" anchor="t"/>
          <a:lstStyle/>
          <a:p>
            <a:pPr marL="0" indent="0">
              <a:lnSpc>
                <a:spcPts val="2237"/>
              </a:lnSpc>
              <a:buNone/>
            </a:pPr>
            <a:r>
              <a:rPr lang="en-US" sz="1398" dirty="0">
                <a:solidFill>
                  <a:srgbClr val="DCD7E5"/>
                </a:solidFill>
                <a:latin typeface="Heebo" pitchFamily="34" charset="0"/>
                <a:ea typeface="Heebo" pitchFamily="34" charset="-122"/>
                <a:cs typeface="Heebo" pitchFamily="34" charset="-120"/>
              </a:rPr>
              <a:t>The Akan people of Ghana, known for their rich cultural heritage and complex social structures, have a unique approach to gender roles that provides valuable insights into the importance of gender awareness. Traditionally, the Akan culture features a matrilineal system of inheritance, which inherently acknowledges the significance of women.</a:t>
            </a:r>
            <a:endParaRPr lang="en-US" sz="1398" dirty="0"/>
          </a:p>
        </p:txBody>
      </p:sp>
      <p:sp>
        <p:nvSpPr>
          <p:cNvPr id="7" name="Shape 3"/>
          <p:cNvSpPr/>
          <p:nvPr/>
        </p:nvSpPr>
        <p:spPr>
          <a:xfrm>
            <a:off x="621268" y="3498294"/>
            <a:ext cx="7901464" cy="1606034"/>
          </a:xfrm>
          <a:prstGeom prst="roundRect">
            <a:avLst>
              <a:gd name="adj" fmla="val 4642"/>
            </a:avLst>
          </a:prstGeom>
          <a:solidFill>
            <a:srgbClr val="31136C"/>
          </a:solidFill>
          <a:ln w="7620">
            <a:solidFill>
              <a:srgbClr val="4A2C85"/>
            </a:solidFill>
            <a:prstDash val="solid"/>
          </a:ln>
        </p:spPr>
      </p:sp>
      <p:sp>
        <p:nvSpPr>
          <p:cNvPr id="8" name="Text 4"/>
          <p:cNvSpPr/>
          <p:nvPr/>
        </p:nvSpPr>
        <p:spPr>
          <a:xfrm>
            <a:off x="806410" y="3683437"/>
            <a:ext cx="2710577" cy="277416"/>
          </a:xfrm>
          <a:prstGeom prst="rect">
            <a:avLst/>
          </a:prstGeom>
          <a:noFill/>
          <a:ln/>
        </p:spPr>
        <p:txBody>
          <a:bodyPr wrap="none" rtlCol="0" anchor="t"/>
          <a:lstStyle/>
          <a:p>
            <a:pPr marL="0" indent="0">
              <a:lnSpc>
                <a:spcPts val="2184"/>
              </a:lnSpc>
              <a:buNone/>
            </a:pPr>
            <a:r>
              <a:rPr lang="en-US" sz="1747" dirty="0">
                <a:solidFill>
                  <a:srgbClr val="DCD7E5"/>
                </a:solidFill>
                <a:latin typeface="Montserrat" pitchFamily="34" charset="0"/>
                <a:ea typeface="Montserrat" pitchFamily="34" charset="-122"/>
                <a:cs typeface="Montserrat" pitchFamily="34" charset="-120"/>
              </a:rPr>
              <a:t>Lineage and Inheritance</a:t>
            </a:r>
            <a:endParaRPr lang="en-US" sz="1747" dirty="0"/>
          </a:p>
        </p:txBody>
      </p:sp>
      <p:sp>
        <p:nvSpPr>
          <p:cNvPr id="9" name="Text 5"/>
          <p:cNvSpPr/>
          <p:nvPr/>
        </p:nvSpPr>
        <p:spPr>
          <a:xfrm>
            <a:off x="806410" y="4067294"/>
            <a:ext cx="7531179" cy="851892"/>
          </a:xfrm>
          <a:prstGeom prst="rect">
            <a:avLst/>
          </a:prstGeom>
          <a:noFill/>
          <a:ln/>
        </p:spPr>
        <p:txBody>
          <a:bodyPr wrap="square" rtlCol="0" anchor="t"/>
          <a:lstStyle/>
          <a:p>
            <a:pPr marL="0" indent="0">
              <a:lnSpc>
                <a:spcPts val="2237"/>
              </a:lnSpc>
              <a:buNone/>
            </a:pPr>
            <a:r>
              <a:rPr lang="en-US" sz="1398" dirty="0">
                <a:solidFill>
                  <a:srgbClr val="DCD7E5"/>
                </a:solidFill>
                <a:latin typeface="Heebo" pitchFamily="34" charset="0"/>
                <a:ea typeface="Heebo" pitchFamily="34" charset="-122"/>
                <a:cs typeface="Heebo" pitchFamily="34" charset="-120"/>
              </a:rPr>
              <a:t>The Akan's matrilineal system is a distinctive aspect of their culture, where lineage and inheritance pass through the mother's line. This system inherently elevates the status of women within the family and community.</a:t>
            </a:r>
            <a:endParaRPr lang="en-US" sz="1398" dirty="0"/>
          </a:p>
        </p:txBody>
      </p:sp>
      <p:sp>
        <p:nvSpPr>
          <p:cNvPr id="10" name="Shape 6"/>
          <p:cNvSpPr/>
          <p:nvPr/>
        </p:nvSpPr>
        <p:spPr>
          <a:xfrm>
            <a:off x="621268" y="5281851"/>
            <a:ext cx="7901464" cy="1606034"/>
          </a:xfrm>
          <a:prstGeom prst="roundRect">
            <a:avLst>
              <a:gd name="adj" fmla="val 4642"/>
            </a:avLst>
          </a:prstGeom>
          <a:solidFill>
            <a:srgbClr val="31136C"/>
          </a:solidFill>
          <a:ln w="7620">
            <a:solidFill>
              <a:srgbClr val="4A2C85"/>
            </a:solidFill>
            <a:prstDash val="solid"/>
          </a:ln>
        </p:spPr>
      </p:sp>
      <p:sp>
        <p:nvSpPr>
          <p:cNvPr id="11" name="Text 7"/>
          <p:cNvSpPr/>
          <p:nvPr/>
        </p:nvSpPr>
        <p:spPr>
          <a:xfrm>
            <a:off x="806410" y="5466993"/>
            <a:ext cx="3438882" cy="277416"/>
          </a:xfrm>
          <a:prstGeom prst="rect">
            <a:avLst/>
          </a:prstGeom>
          <a:noFill/>
          <a:ln/>
        </p:spPr>
        <p:txBody>
          <a:bodyPr wrap="none" rtlCol="0" anchor="t"/>
          <a:lstStyle/>
          <a:p>
            <a:pPr marL="0" indent="0">
              <a:lnSpc>
                <a:spcPts val="2184"/>
              </a:lnSpc>
              <a:buNone/>
            </a:pPr>
            <a:r>
              <a:rPr lang="en-US" sz="1747" dirty="0">
                <a:solidFill>
                  <a:srgbClr val="DCD7E5"/>
                </a:solidFill>
                <a:latin typeface="Montserrat" pitchFamily="34" charset="0"/>
                <a:ea typeface="Montserrat" pitchFamily="34" charset="-122"/>
                <a:cs typeface="Montserrat" pitchFamily="34" charset="-120"/>
              </a:rPr>
              <a:t>Contrast to Patrilineal Societies</a:t>
            </a:r>
            <a:endParaRPr lang="en-US" sz="1747" dirty="0"/>
          </a:p>
        </p:txBody>
      </p:sp>
      <p:sp>
        <p:nvSpPr>
          <p:cNvPr id="12" name="Text 8"/>
          <p:cNvSpPr/>
          <p:nvPr/>
        </p:nvSpPr>
        <p:spPr>
          <a:xfrm>
            <a:off x="806410" y="5850850"/>
            <a:ext cx="7531179" cy="851892"/>
          </a:xfrm>
          <a:prstGeom prst="rect">
            <a:avLst/>
          </a:prstGeom>
          <a:noFill/>
          <a:ln/>
        </p:spPr>
        <p:txBody>
          <a:bodyPr wrap="square" rtlCol="0" anchor="t"/>
          <a:lstStyle/>
          <a:p>
            <a:pPr marL="0" indent="0">
              <a:lnSpc>
                <a:spcPts val="2237"/>
              </a:lnSpc>
              <a:buNone/>
            </a:pPr>
            <a:r>
              <a:rPr lang="en-US" sz="1398" dirty="0">
                <a:solidFill>
                  <a:srgbClr val="DCD7E5"/>
                </a:solidFill>
                <a:latin typeface="Heebo" pitchFamily="34" charset="0"/>
                <a:ea typeface="Heebo" pitchFamily="34" charset="-122"/>
                <a:cs typeface="Heebo" pitchFamily="34" charset="-120"/>
              </a:rPr>
              <a:t>Unlike patrilineal societies, where inheritance and leadership typically pass through the male line, the Akan system ensures that women have a critical role in preserving family heritage and continuity.</a:t>
            </a:r>
            <a:endParaRPr lang="en-US" sz="1398"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45066" y="771168"/>
            <a:ext cx="7626667" cy="1354931"/>
          </a:xfrm>
          <a:prstGeom prst="rect">
            <a:avLst/>
          </a:prstGeom>
          <a:noFill/>
          <a:ln/>
        </p:spPr>
        <p:txBody>
          <a:bodyPr wrap="square" rtlCol="0" anchor="t"/>
          <a:lstStyle/>
          <a:p>
            <a:pPr marL="0" indent="0">
              <a:lnSpc>
                <a:spcPts val="5334"/>
              </a:lnSpc>
              <a:buNone/>
            </a:pPr>
            <a:r>
              <a:rPr lang="en-US" sz="4267" dirty="0">
                <a:solidFill>
                  <a:srgbClr val="F2F0F4"/>
                </a:solidFill>
                <a:latin typeface="Montserrat" pitchFamily="34" charset="0"/>
                <a:ea typeface="Montserrat" pitchFamily="34" charset="-122"/>
                <a:cs typeface="Montserrat" pitchFamily="34" charset="-120"/>
              </a:rPr>
              <a:t>Significance of Matrilineal Inheritance</a:t>
            </a:r>
            <a:endParaRPr lang="en-US" sz="4267" dirty="0"/>
          </a:p>
        </p:txBody>
      </p:sp>
      <p:sp>
        <p:nvSpPr>
          <p:cNvPr id="6" name="Text 2"/>
          <p:cNvSpPr/>
          <p:nvPr/>
        </p:nvSpPr>
        <p:spPr>
          <a:xfrm>
            <a:off x="6245066" y="2451259"/>
            <a:ext cx="7626667" cy="1387316"/>
          </a:xfrm>
          <a:prstGeom prst="rect">
            <a:avLst/>
          </a:prstGeom>
          <a:noFill/>
          <a:ln/>
        </p:spPr>
        <p:txBody>
          <a:bodyPr wrap="square" rtlCol="0" anchor="t"/>
          <a:lstStyle/>
          <a:p>
            <a:pPr marL="0" indent="0">
              <a:lnSpc>
                <a:spcPts val="2731"/>
              </a:lnSpc>
              <a:buNone/>
            </a:pPr>
            <a:r>
              <a:rPr lang="en-US" sz="1707" dirty="0">
                <a:solidFill>
                  <a:srgbClr val="DCD7E5"/>
                </a:solidFill>
                <a:latin typeface="Heebo" pitchFamily="34" charset="0"/>
                <a:ea typeface="Heebo" pitchFamily="34" charset="-122"/>
                <a:cs typeface="Heebo" pitchFamily="34" charset="-120"/>
              </a:rPr>
              <a:t>This matrilineal practice highlights the importance of women as custodians of lineage and property, promoting respect and recognition of their roles. It ensures that women have a voice in family decisions and the distribution of wealth, contributing to gender balance and social stability.</a:t>
            </a:r>
            <a:endParaRPr lang="en-US" sz="1707" dirty="0"/>
          </a:p>
        </p:txBody>
      </p:sp>
      <p:sp>
        <p:nvSpPr>
          <p:cNvPr id="7" name="Shape 3"/>
          <p:cNvSpPr/>
          <p:nvPr/>
        </p:nvSpPr>
        <p:spPr>
          <a:xfrm>
            <a:off x="6245066" y="4326255"/>
            <a:ext cx="487680" cy="487680"/>
          </a:xfrm>
          <a:prstGeom prst="roundRect">
            <a:avLst>
              <a:gd name="adj" fmla="val 18670"/>
            </a:avLst>
          </a:prstGeom>
          <a:solidFill>
            <a:srgbClr val="31136C"/>
          </a:solidFill>
          <a:ln w="7620">
            <a:solidFill>
              <a:srgbClr val="4A2C85"/>
            </a:solidFill>
            <a:prstDash val="solid"/>
          </a:ln>
        </p:spPr>
      </p:sp>
      <p:sp>
        <p:nvSpPr>
          <p:cNvPr id="8" name="Text 4"/>
          <p:cNvSpPr/>
          <p:nvPr/>
        </p:nvSpPr>
        <p:spPr>
          <a:xfrm>
            <a:off x="6430208" y="4407456"/>
            <a:ext cx="117396" cy="325160"/>
          </a:xfrm>
          <a:prstGeom prst="rect">
            <a:avLst/>
          </a:prstGeom>
          <a:noFill/>
          <a:ln/>
        </p:spPr>
        <p:txBody>
          <a:bodyPr wrap="none" rtlCol="0" anchor="t"/>
          <a:lstStyle/>
          <a:p>
            <a:pPr marL="0" indent="0" algn="ctr">
              <a:lnSpc>
                <a:spcPts val="2560"/>
              </a:lnSpc>
              <a:buNone/>
            </a:pPr>
            <a:r>
              <a:rPr lang="en-US" sz="2560" dirty="0">
                <a:solidFill>
                  <a:srgbClr val="DCD7E5"/>
                </a:solidFill>
                <a:latin typeface="Montserrat" pitchFamily="34" charset="0"/>
                <a:ea typeface="Montserrat" pitchFamily="34" charset="-122"/>
                <a:cs typeface="Montserrat" pitchFamily="34" charset="-120"/>
              </a:rPr>
              <a:t>1</a:t>
            </a:r>
            <a:endParaRPr lang="en-US" sz="2560" dirty="0"/>
          </a:p>
        </p:txBody>
      </p:sp>
      <p:sp>
        <p:nvSpPr>
          <p:cNvPr id="9" name="Text 5"/>
          <p:cNvSpPr/>
          <p:nvPr/>
        </p:nvSpPr>
        <p:spPr>
          <a:xfrm>
            <a:off x="6949440" y="4326255"/>
            <a:ext cx="4625102" cy="338733"/>
          </a:xfrm>
          <a:prstGeom prst="rect">
            <a:avLst/>
          </a:prstGeom>
          <a:noFill/>
          <a:ln/>
        </p:spPr>
        <p:txBody>
          <a:bodyPr wrap="none" rtlCol="0" anchor="t"/>
          <a:lstStyle/>
          <a:p>
            <a:pPr marL="0" indent="0">
              <a:lnSpc>
                <a:spcPts val="2667"/>
              </a:lnSpc>
              <a:buNone/>
            </a:pPr>
            <a:r>
              <a:rPr lang="en-US" sz="2134" dirty="0">
                <a:solidFill>
                  <a:srgbClr val="DCD7E5"/>
                </a:solidFill>
                <a:latin typeface="Montserrat" pitchFamily="34" charset="0"/>
                <a:ea typeface="Montserrat" pitchFamily="34" charset="-122"/>
                <a:cs typeface="Montserrat" pitchFamily="34" charset="-120"/>
              </a:rPr>
              <a:t>Women's Role in Family Decisions</a:t>
            </a:r>
            <a:endParaRPr lang="en-US" sz="2134" dirty="0"/>
          </a:p>
        </p:txBody>
      </p:sp>
      <p:sp>
        <p:nvSpPr>
          <p:cNvPr id="10" name="Text 6"/>
          <p:cNvSpPr/>
          <p:nvPr/>
        </p:nvSpPr>
        <p:spPr>
          <a:xfrm>
            <a:off x="6949440" y="4795004"/>
            <a:ext cx="6922294" cy="693658"/>
          </a:xfrm>
          <a:prstGeom prst="rect">
            <a:avLst/>
          </a:prstGeom>
          <a:noFill/>
          <a:ln/>
        </p:spPr>
        <p:txBody>
          <a:bodyPr wrap="square" rtlCol="0" anchor="t"/>
          <a:lstStyle/>
          <a:p>
            <a:pPr marL="0" indent="0">
              <a:lnSpc>
                <a:spcPts val="2731"/>
              </a:lnSpc>
              <a:buNone/>
            </a:pPr>
            <a:r>
              <a:rPr lang="en-US" sz="1707" dirty="0">
                <a:solidFill>
                  <a:srgbClr val="DCD7E5"/>
                </a:solidFill>
                <a:latin typeface="Heebo" pitchFamily="34" charset="0"/>
                <a:ea typeface="Heebo" pitchFamily="34" charset="-122"/>
                <a:cs typeface="Heebo" pitchFamily="34" charset="-120"/>
              </a:rPr>
              <a:t>The matrilineal system ensures that women have a voice in family decisions and the distribution of wealth.</a:t>
            </a:r>
            <a:endParaRPr lang="en-US" sz="1707" dirty="0"/>
          </a:p>
        </p:txBody>
      </p:sp>
      <p:sp>
        <p:nvSpPr>
          <p:cNvPr id="11" name="Shape 7"/>
          <p:cNvSpPr/>
          <p:nvPr/>
        </p:nvSpPr>
        <p:spPr>
          <a:xfrm>
            <a:off x="6245066" y="5949196"/>
            <a:ext cx="487680" cy="487680"/>
          </a:xfrm>
          <a:prstGeom prst="roundRect">
            <a:avLst>
              <a:gd name="adj" fmla="val 18670"/>
            </a:avLst>
          </a:prstGeom>
          <a:solidFill>
            <a:srgbClr val="31136C"/>
          </a:solidFill>
          <a:ln w="7620">
            <a:solidFill>
              <a:srgbClr val="4A2C85"/>
            </a:solidFill>
            <a:prstDash val="solid"/>
          </a:ln>
        </p:spPr>
      </p:sp>
      <p:sp>
        <p:nvSpPr>
          <p:cNvPr id="12" name="Text 8"/>
          <p:cNvSpPr/>
          <p:nvPr/>
        </p:nvSpPr>
        <p:spPr>
          <a:xfrm>
            <a:off x="6396514" y="6030397"/>
            <a:ext cx="184666" cy="325160"/>
          </a:xfrm>
          <a:prstGeom prst="rect">
            <a:avLst/>
          </a:prstGeom>
          <a:noFill/>
          <a:ln/>
        </p:spPr>
        <p:txBody>
          <a:bodyPr wrap="none" rtlCol="0" anchor="t"/>
          <a:lstStyle/>
          <a:p>
            <a:pPr marL="0" indent="0" algn="ctr">
              <a:lnSpc>
                <a:spcPts val="2560"/>
              </a:lnSpc>
              <a:buNone/>
            </a:pPr>
            <a:r>
              <a:rPr lang="en-US" sz="2560" dirty="0">
                <a:solidFill>
                  <a:srgbClr val="DCD7E5"/>
                </a:solidFill>
                <a:latin typeface="Montserrat" pitchFamily="34" charset="0"/>
                <a:ea typeface="Montserrat" pitchFamily="34" charset="-122"/>
                <a:cs typeface="Montserrat" pitchFamily="34" charset="-120"/>
              </a:rPr>
              <a:t>2</a:t>
            </a:r>
            <a:endParaRPr lang="en-US" sz="2560" dirty="0"/>
          </a:p>
        </p:txBody>
      </p:sp>
      <p:sp>
        <p:nvSpPr>
          <p:cNvPr id="13" name="Text 9"/>
          <p:cNvSpPr/>
          <p:nvPr/>
        </p:nvSpPr>
        <p:spPr>
          <a:xfrm>
            <a:off x="6949440" y="5949196"/>
            <a:ext cx="4800838" cy="338733"/>
          </a:xfrm>
          <a:prstGeom prst="rect">
            <a:avLst/>
          </a:prstGeom>
          <a:noFill/>
          <a:ln/>
        </p:spPr>
        <p:txBody>
          <a:bodyPr wrap="none" rtlCol="0" anchor="t"/>
          <a:lstStyle/>
          <a:p>
            <a:pPr marL="0" indent="0">
              <a:lnSpc>
                <a:spcPts val="2667"/>
              </a:lnSpc>
              <a:buNone/>
            </a:pPr>
            <a:r>
              <a:rPr lang="en-US" sz="2134" dirty="0">
                <a:solidFill>
                  <a:srgbClr val="DCD7E5"/>
                </a:solidFill>
                <a:latin typeface="Montserrat" pitchFamily="34" charset="0"/>
                <a:ea typeface="Montserrat" pitchFamily="34" charset="-122"/>
                <a:cs typeface="Montserrat" pitchFamily="34" charset="-120"/>
              </a:rPr>
              <a:t>Gender Balance and Social Stability</a:t>
            </a:r>
            <a:endParaRPr lang="en-US" sz="2134" dirty="0"/>
          </a:p>
        </p:txBody>
      </p:sp>
      <p:sp>
        <p:nvSpPr>
          <p:cNvPr id="14" name="Text 10"/>
          <p:cNvSpPr/>
          <p:nvPr/>
        </p:nvSpPr>
        <p:spPr>
          <a:xfrm>
            <a:off x="6949440" y="6417945"/>
            <a:ext cx="6922294" cy="1040487"/>
          </a:xfrm>
          <a:prstGeom prst="rect">
            <a:avLst/>
          </a:prstGeom>
          <a:noFill/>
          <a:ln/>
        </p:spPr>
        <p:txBody>
          <a:bodyPr wrap="square" rtlCol="0" anchor="t"/>
          <a:lstStyle/>
          <a:p>
            <a:pPr marL="0" indent="0">
              <a:lnSpc>
                <a:spcPts val="2731"/>
              </a:lnSpc>
              <a:buNone/>
            </a:pPr>
            <a:r>
              <a:rPr lang="en-US" sz="1707" dirty="0">
                <a:solidFill>
                  <a:srgbClr val="DCD7E5"/>
                </a:solidFill>
                <a:latin typeface="Heebo" pitchFamily="34" charset="0"/>
                <a:ea typeface="Heebo" pitchFamily="34" charset="-122"/>
                <a:cs typeface="Heebo" pitchFamily="34" charset="-120"/>
              </a:rPr>
              <a:t>This system contributes to gender balance and social stability by ensuring that women have a voice in family decisions and the distribution of wealth.</a:t>
            </a:r>
            <a:endParaRPr lang="en-US" sz="1707"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864037" y="1414463"/>
            <a:ext cx="9104709" cy="771525"/>
          </a:xfrm>
          <a:prstGeom prst="rect">
            <a:avLst/>
          </a:prstGeom>
          <a:noFill/>
          <a:ln/>
        </p:spPr>
        <p:txBody>
          <a:bodyPr wrap="none" rtlCol="0" anchor="t"/>
          <a:lstStyle/>
          <a:p>
            <a:pPr marL="0" indent="0">
              <a:lnSpc>
                <a:spcPts val="6075"/>
              </a:lnSpc>
              <a:buNone/>
            </a:pPr>
            <a:r>
              <a:rPr lang="en-US" sz="4860" dirty="0">
                <a:solidFill>
                  <a:srgbClr val="F2F0F4"/>
                </a:solidFill>
                <a:latin typeface="Montserrat" pitchFamily="34" charset="0"/>
                <a:ea typeface="Montserrat" pitchFamily="34" charset="-122"/>
                <a:cs typeface="Montserrat" pitchFamily="34" charset="-120"/>
              </a:rPr>
              <a:t>Women's Roles in Commerce</a:t>
            </a:r>
            <a:endParaRPr lang="en-US" sz="4860" dirty="0"/>
          </a:p>
        </p:txBody>
      </p:sp>
      <p:sp>
        <p:nvSpPr>
          <p:cNvPr id="5" name="Text 2"/>
          <p:cNvSpPr/>
          <p:nvPr/>
        </p:nvSpPr>
        <p:spPr>
          <a:xfrm>
            <a:off x="864037" y="2679740"/>
            <a:ext cx="12902327" cy="790099"/>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Akan women have traditionally been influential in trade and commerce. Market women, often organized in associations, play a significant role in the local economy, controlling substantial aspects of the retail and wholesale trade.</a:t>
            </a:r>
            <a:endParaRPr lang="en-US" sz="1944" dirty="0"/>
          </a:p>
        </p:txBody>
      </p:sp>
      <p:sp>
        <p:nvSpPr>
          <p:cNvPr id="6" name="Text 3"/>
          <p:cNvSpPr/>
          <p:nvPr/>
        </p:nvSpPr>
        <p:spPr>
          <a:xfrm>
            <a:off x="864037" y="3994309"/>
            <a:ext cx="3086100" cy="385763"/>
          </a:xfrm>
          <a:prstGeom prst="rect">
            <a:avLst/>
          </a:prstGeom>
          <a:noFill/>
          <a:ln/>
        </p:spPr>
        <p:txBody>
          <a:bodyPr wrap="non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Market Queens</a:t>
            </a:r>
            <a:endParaRPr lang="en-US" sz="2430" dirty="0"/>
          </a:p>
        </p:txBody>
      </p:sp>
      <p:sp>
        <p:nvSpPr>
          <p:cNvPr id="7" name="Text 4"/>
          <p:cNvSpPr/>
          <p:nvPr/>
        </p:nvSpPr>
        <p:spPr>
          <a:xfrm>
            <a:off x="864037" y="4626888"/>
            <a:ext cx="3898821" cy="1580198"/>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These women, known as "market queens," wield considerable economic power and influence within their communities.</a:t>
            </a:r>
            <a:endParaRPr lang="en-US" sz="1944" dirty="0"/>
          </a:p>
        </p:txBody>
      </p:sp>
      <p:sp>
        <p:nvSpPr>
          <p:cNvPr id="8" name="Text 5"/>
          <p:cNvSpPr/>
          <p:nvPr/>
        </p:nvSpPr>
        <p:spPr>
          <a:xfrm>
            <a:off x="5372695" y="3994309"/>
            <a:ext cx="3898821" cy="771525"/>
          </a:xfrm>
          <a:prstGeom prst="rect">
            <a:avLst/>
          </a:prstGeom>
          <a:noFill/>
          <a:ln/>
        </p:spPr>
        <p:txBody>
          <a:bodyPr wrap="squar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Economic Empowerment</a:t>
            </a:r>
            <a:endParaRPr lang="en-US" sz="2430" dirty="0"/>
          </a:p>
        </p:txBody>
      </p:sp>
      <p:sp>
        <p:nvSpPr>
          <p:cNvPr id="9" name="Text 6"/>
          <p:cNvSpPr/>
          <p:nvPr/>
        </p:nvSpPr>
        <p:spPr>
          <a:xfrm>
            <a:off x="5372695" y="5012650"/>
            <a:ext cx="3898821" cy="1580198"/>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The prominence of women in commerce illustrates the economic empowerment of women in Akan society.</a:t>
            </a:r>
            <a:endParaRPr lang="en-US" sz="1944" dirty="0"/>
          </a:p>
        </p:txBody>
      </p:sp>
      <p:sp>
        <p:nvSpPr>
          <p:cNvPr id="10" name="Text 7"/>
          <p:cNvSpPr/>
          <p:nvPr/>
        </p:nvSpPr>
        <p:spPr>
          <a:xfrm>
            <a:off x="9881354" y="3994309"/>
            <a:ext cx="3500318" cy="385763"/>
          </a:xfrm>
          <a:prstGeom prst="rect">
            <a:avLst/>
          </a:prstGeom>
          <a:noFill/>
          <a:ln/>
        </p:spPr>
        <p:txBody>
          <a:bodyPr wrap="non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Community Prosperity</a:t>
            </a:r>
            <a:endParaRPr lang="en-US" sz="2430" dirty="0"/>
          </a:p>
        </p:txBody>
      </p:sp>
      <p:sp>
        <p:nvSpPr>
          <p:cNvPr id="11" name="Text 8"/>
          <p:cNvSpPr/>
          <p:nvPr/>
        </p:nvSpPr>
        <p:spPr>
          <a:xfrm>
            <a:off x="9881354" y="4626888"/>
            <a:ext cx="3898821" cy="1580198"/>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Their active participation in the economy not only supports their families but also contributes to the community's overall prosperity.</a:t>
            </a:r>
            <a:endParaRPr lang="en-US" sz="194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58726"/>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858726"/>
          </a:xfrm>
          <a:prstGeom prst="rect">
            <a:avLst/>
          </a:prstGeom>
        </p:spPr>
      </p:pic>
      <p:sp>
        <p:nvSpPr>
          <p:cNvPr id="5" name="Text 1"/>
          <p:cNvSpPr/>
          <p:nvPr/>
        </p:nvSpPr>
        <p:spPr>
          <a:xfrm>
            <a:off x="604837" y="475178"/>
            <a:ext cx="7934325" cy="1080135"/>
          </a:xfrm>
          <a:prstGeom prst="rect">
            <a:avLst/>
          </a:prstGeom>
          <a:noFill/>
          <a:ln/>
        </p:spPr>
        <p:txBody>
          <a:bodyPr wrap="square" rtlCol="0" anchor="t"/>
          <a:lstStyle/>
          <a:p>
            <a:pPr marL="0" indent="0">
              <a:lnSpc>
                <a:spcPts val="4253"/>
              </a:lnSpc>
              <a:buNone/>
            </a:pPr>
            <a:r>
              <a:rPr lang="en-US" sz="3402" dirty="0">
                <a:solidFill>
                  <a:srgbClr val="F2F0F4"/>
                </a:solidFill>
                <a:latin typeface="Montserrat" pitchFamily="34" charset="0"/>
                <a:ea typeface="Montserrat" pitchFamily="34" charset="-122"/>
                <a:cs typeface="Montserrat" pitchFamily="34" charset="-120"/>
              </a:rPr>
              <a:t>Contemporary Shifts in Gender Dynamics</a:t>
            </a:r>
            <a:endParaRPr lang="en-US" sz="3402" dirty="0"/>
          </a:p>
        </p:txBody>
      </p:sp>
      <p:sp>
        <p:nvSpPr>
          <p:cNvPr id="6" name="Text 2"/>
          <p:cNvSpPr/>
          <p:nvPr/>
        </p:nvSpPr>
        <p:spPr>
          <a:xfrm>
            <a:off x="604837" y="1814513"/>
            <a:ext cx="7934325" cy="829747"/>
          </a:xfrm>
          <a:prstGeom prst="rect">
            <a:avLst/>
          </a:prstGeom>
          <a:noFill/>
          <a:ln/>
        </p:spPr>
        <p:txBody>
          <a:bodyPr wrap="square" rtlCol="0" anchor="t"/>
          <a:lstStyle/>
          <a:p>
            <a:pPr marL="0" indent="0">
              <a:lnSpc>
                <a:spcPts val="2177"/>
              </a:lnSpc>
              <a:buNone/>
            </a:pPr>
            <a:r>
              <a:rPr lang="en-US" sz="1361" dirty="0">
                <a:solidFill>
                  <a:srgbClr val="DCD7E5"/>
                </a:solidFill>
                <a:latin typeface="Heebo" pitchFamily="34" charset="0"/>
                <a:ea typeface="Heebo" pitchFamily="34" charset="-122"/>
                <a:cs typeface="Heebo" pitchFamily="34" charset="-120"/>
              </a:rPr>
              <a:t>Despite these traditional practices, contemporary Akan society faces challenges related to gender equality, such as access to education and professional opportunities for women. Gender awareness initiatives are increasingly addressing these issues by promoting women's education and leadership.</a:t>
            </a:r>
            <a:endParaRPr lang="en-US" sz="1361" dirty="0"/>
          </a:p>
        </p:txBody>
      </p:sp>
      <p:sp>
        <p:nvSpPr>
          <p:cNvPr id="7" name="Shape 3"/>
          <p:cNvSpPr/>
          <p:nvPr/>
        </p:nvSpPr>
        <p:spPr>
          <a:xfrm>
            <a:off x="853321" y="2838569"/>
            <a:ext cx="21550" cy="5544979"/>
          </a:xfrm>
          <a:prstGeom prst="roundRect">
            <a:avLst>
              <a:gd name="adj" fmla="val 336822"/>
            </a:avLst>
          </a:prstGeom>
          <a:solidFill>
            <a:srgbClr val="4A2C85"/>
          </a:solidFill>
          <a:ln/>
        </p:spPr>
      </p:sp>
      <p:sp>
        <p:nvSpPr>
          <p:cNvPr id="8" name="Shape 4"/>
          <p:cNvSpPr/>
          <p:nvPr/>
        </p:nvSpPr>
        <p:spPr>
          <a:xfrm>
            <a:off x="1058406" y="3216414"/>
            <a:ext cx="604837" cy="21550"/>
          </a:xfrm>
          <a:prstGeom prst="roundRect">
            <a:avLst>
              <a:gd name="adj" fmla="val 336822"/>
            </a:avLst>
          </a:prstGeom>
          <a:solidFill>
            <a:srgbClr val="4A2C85"/>
          </a:solidFill>
          <a:ln/>
        </p:spPr>
      </p:sp>
      <p:sp>
        <p:nvSpPr>
          <p:cNvPr id="9" name="Shape 5"/>
          <p:cNvSpPr/>
          <p:nvPr/>
        </p:nvSpPr>
        <p:spPr>
          <a:xfrm>
            <a:off x="669667" y="3032879"/>
            <a:ext cx="388739" cy="388739"/>
          </a:xfrm>
          <a:prstGeom prst="roundRect">
            <a:avLst>
              <a:gd name="adj" fmla="val 18672"/>
            </a:avLst>
          </a:prstGeom>
          <a:solidFill>
            <a:srgbClr val="31136C"/>
          </a:solidFill>
          <a:ln w="7620">
            <a:solidFill>
              <a:srgbClr val="4A2C85"/>
            </a:solidFill>
            <a:prstDash val="solid"/>
          </a:ln>
        </p:spPr>
      </p:sp>
      <p:sp>
        <p:nvSpPr>
          <p:cNvPr id="10" name="Text 6"/>
          <p:cNvSpPr/>
          <p:nvPr/>
        </p:nvSpPr>
        <p:spPr>
          <a:xfrm>
            <a:off x="817185" y="3097649"/>
            <a:ext cx="93583"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1</a:t>
            </a:r>
            <a:endParaRPr lang="en-US" sz="2041" dirty="0"/>
          </a:p>
        </p:txBody>
      </p:sp>
      <p:sp>
        <p:nvSpPr>
          <p:cNvPr id="11" name="Text 7"/>
          <p:cNvSpPr/>
          <p:nvPr/>
        </p:nvSpPr>
        <p:spPr>
          <a:xfrm>
            <a:off x="1814513" y="3011329"/>
            <a:ext cx="2390775"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Educational Initiatives</a:t>
            </a:r>
            <a:endParaRPr lang="en-US" sz="1701" dirty="0"/>
          </a:p>
        </p:txBody>
      </p:sp>
      <p:sp>
        <p:nvSpPr>
          <p:cNvPr id="12" name="Text 8"/>
          <p:cNvSpPr/>
          <p:nvPr/>
        </p:nvSpPr>
        <p:spPr>
          <a:xfrm>
            <a:off x="1814513" y="3384828"/>
            <a:ext cx="6724650" cy="829747"/>
          </a:xfrm>
          <a:prstGeom prst="rect">
            <a:avLst/>
          </a:prstGeom>
          <a:noFill/>
          <a:ln/>
        </p:spPr>
        <p:txBody>
          <a:bodyPr wrap="square" rtlCol="0" anchor="t"/>
          <a:lstStyle/>
          <a:p>
            <a:pPr marL="0" indent="0" algn="l">
              <a:lnSpc>
                <a:spcPts val="2177"/>
              </a:lnSpc>
              <a:buNone/>
            </a:pPr>
            <a:r>
              <a:rPr lang="en-US" sz="1361" dirty="0">
                <a:solidFill>
                  <a:srgbClr val="DCD7E5"/>
                </a:solidFill>
                <a:latin typeface="Heebo" pitchFamily="34" charset="0"/>
                <a:ea typeface="Heebo" pitchFamily="34" charset="-122"/>
                <a:cs typeface="Heebo" pitchFamily="34" charset="-120"/>
              </a:rPr>
              <a:t>Programs aimed at improving girls' education have seen success in Akan regions. By ensuring that girls have equal access to education, these initiatives help break down barriers and open opportunities for women in various professional fields.</a:t>
            </a:r>
            <a:endParaRPr lang="en-US" sz="1361" dirty="0"/>
          </a:p>
        </p:txBody>
      </p:sp>
      <p:sp>
        <p:nvSpPr>
          <p:cNvPr id="13" name="Shape 9"/>
          <p:cNvSpPr/>
          <p:nvPr/>
        </p:nvSpPr>
        <p:spPr>
          <a:xfrm>
            <a:off x="1058406" y="4937939"/>
            <a:ext cx="604837" cy="21550"/>
          </a:xfrm>
          <a:prstGeom prst="roundRect">
            <a:avLst>
              <a:gd name="adj" fmla="val 336822"/>
            </a:avLst>
          </a:prstGeom>
          <a:solidFill>
            <a:srgbClr val="4A2C85"/>
          </a:solidFill>
          <a:ln/>
        </p:spPr>
      </p:sp>
      <p:sp>
        <p:nvSpPr>
          <p:cNvPr id="14" name="Shape 10"/>
          <p:cNvSpPr/>
          <p:nvPr/>
        </p:nvSpPr>
        <p:spPr>
          <a:xfrm>
            <a:off x="669667" y="4754404"/>
            <a:ext cx="388739" cy="388739"/>
          </a:xfrm>
          <a:prstGeom prst="roundRect">
            <a:avLst>
              <a:gd name="adj" fmla="val 18672"/>
            </a:avLst>
          </a:prstGeom>
          <a:solidFill>
            <a:srgbClr val="31136C"/>
          </a:solidFill>
          <a:ln w="7620">
            <a:solidFill>
              <a:srgbClr val="4A2C85"/>
            </a:solidFill>
            <a:prstDash val="solid"/>
          </a:ln>
        </p:spPr>
      </p:sp>
      <p:sp>
        <p:nvSpPr>
          <p:cNvPr id="15" name="Text 11"/>
          <p:cNvSpPr/>
          <p:nvPr/>
        </p:nvSpPr>
        <p:spPr>
          <a:xfrm>
            <a:off x="790396" y="4819174"/>
            <a:ext cx="147280"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2</a:t>
            </a:r>
            <a:endParaRPr lang="en-US" sz="2041" dirty="0"/>
          </a:p>
        </p:txBody>
      </p:sp>
      <p:sp>
        <p:nvSpPr>
          <p:cNvPr id="16" name="Text 12"/>
          <p:cNvSpPr/>
          <p:nvPr/>
        </p:nvSpPr>
        <p:spPr>
          <a:xfrm>
            <a:off x="1814513" y="4732853"/>
            <a:ext cx="3231118"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Political and Leadership Roles</a:t>
            </a:r>
            <a:endParaRPr lang="en-US" sz="1701" dirty="0"/>
          </a:p>
        </p:txBody>
      </p:sp>
      <p:sp>
        <p:nvSpPr>
          <p:cNvPr id="17" name="Text 13"/>
          <p:cNvSpPr/>
          <p:nvPr/>
        </p:nvSpPr>
        <p:spPr>
          <a:xfrm>
            <a:off x="1814513" y="5106353"/>
            <a:ext cx="6724650" cy="1106329"/>
          </a:xfrm>
          <a:prstGeom prst="rect">
            <a:avLst/>
          </a:prstGeom>
          <a:noFill/>
          <a:ln/>
        </p:spPr>
        <p:txBody>
          <a:bodyPr wrap="square" rtlCol="0" anchor="t"/>
          <a:lstStyle/>
          <a:p>
            <a:pPr marL="0" indent="0" algn="l">
              <a:lnSpc>
                <a:spcPts val="2177"/>
              </a:lnSpc>
              <a:buNone/>
            </a:pPr>
            <a:r>
              <a:rPr lang="en-US" sz="1361" dirty="0">
                <a:solidFill>
                  <a:srgbClr val="DCD7E5"/>
                </a:solidFill>
                <a:latin typeface="Heebo" pitchFamily="34" charset="0"/>
                <a:ea typeface="Heebo" pitchFamily="34" charset="-122"/>
                <a:cs typeface="Heebo" pitchFamily="34" charset="-120"/>
              </a:rPr>
              <a:t>Gender awareness has also led to more women participating in political and leadership roles. Efforts to encourage women's involvement in local and national governance are gradually changing traditional gender dynamics, ensuring that women's voices are heard in decision-making processes.</a:t>
            </a:r>
            <a:endParaRPr lang="en-US" sz="1361" dirty="0"/>
          </a:p>
        </p:txBody>
      </p:sp>
      <p:sp>
        <p:nvSpPr>
          <p:cNvPr id="18" name="Shape 14"/>
          <p:cNvSpPr/>
          <p:nvPr/>
        </p:nvSpPr>
        <p:spPr>
          <a:xfrm>
            <a:off x="1058406" y="6936045"/>
            <a:ext cx="604837" cy="21550"/>
          </a:xfrm>
          <a:prstGeom prst="roundRect">
            <a:avLst>
              <a:gd name="adj" fmla="val 336822"/>
            </a:avLst>
          </a:prstGeom>
          <a:solidFill>
            <a:srgbClr val="4A2C85"/>
          </a:solidFill>
          <a:ln/>
        </p:spPr>
      </p:sp>
      <p:sp>
        <p:nvSpPr>
          <p:cNvPr id="19" name="Shape 15"/>
          <p:cNvSpPr/>
          <p:nvPr/>
        </p:nvSpPr>
        <p:spPr>
          <a:xfrm>
            <a:off x="669667" y="6752511"/>
            <a:ext cx="388739" cy="388739"/>
          </a:xfrm>
          <a:prstGeom prst="roundRect">
            <a:avLst>
              <a:gd name="adj" fmla="val 18672"/>
            </a:avLst>
          </a:prstGeom>
          <a:solidFill>
            <a:srgbClr val="31136C"/>
          </a:solidFill>
          <a:ln w="7620">
            <a:solidFill>
              <a:srgbClr val="4A2C85"/>
            </a:solidFill>
            <a:prstDash val="solid"/>
          </a:ln>
        </p:spPr>
      </p:sp>
      <p:sp>
        <p:nvSpPr>
          <p:cNvPr id="20" name="Text 16"/>
          <p:cNvSpPr/>
          <p:nvPr/>
        </p:nvSpPr>
        <p:spPr>
          <a:xfrm>
            <a:off x="790873" y="6817281"/>
            <a:ext cx="146209" cy="259199"/>
          </a:xfrm>
          <a:prstGeom prst="rect">
            <a:avLst/>
          </a:prstGeom>
          <a:noFill/>
          <a:ln/>
        </p:spPr>
        <p:txBody>
          <a:bodyPr wrap="none" rtlCol="0" anchor="t"/>
          <a:lstStyle/>
          <a:p>
            <a:pPr marL="0" indent="0" algn="ctr">
              <a:lnSpc>
                <a:spcPts val="2041"/>
              </a:lnSpc>
              <a:buNone/>
            </a:pPr>
            <a:r>
              <a:rPr lang="en-US" sz="2041" dirty="0">
                <a:solidFill>
                  <a:srgbClr val="DCD7E5"/>
                </a:solidFill>
                <a:latin typeface="Montserrat" pitchFamily="34" charset="0"/>
                <a:ea typeface="Montserrat" pitchFamily="34" charset="-122"/>
                <a:cs typeface="Montserrat" pitchFamily="34" charset="-120"/>
              </a:rPr>
              <a:t>3</a:t>
            </a:r>
            <a:endParaRPr lang="en-US" sz="2041" dirty="0"/>
          </a:p>
        </p:txBody>
      </p:sp>
      <p:sp>
        <p:nvSpPr>
          <p:cNvPr id="21" name="Text 17"/>
          <p:cNvSpPr/>
          <p:nvPr/>
        </p:nvSpPr>
        <p:spPr>
          <a:xfrm>
            <a:off x="1814513" y="6730960"/>
            <a:ext cx="2680573"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Challenges and Progress</a:t>
            </a:r>
            <a:endParaRPr lang="en-US" sz="1701" dirty="0"/>
          </a:p>
        </p:txBody>
      </p:sp>
      <p:sp>
        <p:nvSpPr>
          <p:cNvPr id="22" name="Text 18"/>
          <p:cNvSpPr/>
          <p:nvPr/>
        </p:nvSpPr>
        <p:spPr>
          <a:xfrm>
            <a:off x="1814513" y="7104459"/>
            <a:ext cx="6724650" cy="1106329"/>
          </a:xfrm>
          <a:prstGeom prst="rect">
            <a:avLst/>
          </a:prstGeom>
          <a:noFill/>
          <a:ln/>
        </p:spPr>
        <p:txBody>
          <a:bodyPr wrap="square" rtlCol="0" anchor="t"/>
          <a:lstStyle/>
          <a:p>
            <a:pPr marL="0" indent="0" algn="l">
              <a:lnSpc>
                <a:spcPts val="2177"/>
              </a:lnSpc>
              <a:buNone/>
            </a:pPr>
            <a:r>
              <a:rPr lang="en-US" sz="1361" dirty="0">
                <a:solidFill>
                  <a:srgbClr val="DCD7E5"/>
                </a:solidFill>
                <a:latin typeface="Heebo" pitchFamily="34" charset="0"/>
                <a:ea typeface="Heebo" pitchFamily="34" charset="-122"/>
                <a:cs typeface="Heebo" pitchFamily="34" charset="-120"/>
              </a:rPr>
              <a:t>While significant progress has been made, challenges remain, such as addressing deeply rooted gender biases and ensuring equal opportunities for women in all aspects of life. Cultural practices that disadvantage women still exist, requiring continuous advocacy and education to promote gender equality.</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91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2439948"/>
          </a:xfrm>
          <a:prstGeom prst="rect">
            <a:avLst/>
          </a:prstGeom>
        </p:spPr>
      </p:pic>
      <p:sp>
        <p:nvSpPr>
          <p:cNvPr id="5" name="Text 1"/>
          <p:cNvSpPr/>
          <p:nvPr/>
        </p:nvSpPr>
        <p:spPr>
          <a:xfrm>
            <a:off x="1983938" y="2976682"/>
            <a:ext cx="6303050" cy="609957"/>
          </a:xfrm>
          <a:prstGeom prst="rect">
            <a:avLst/>
          </a:prstGeom>
          <a:noFill/>
          <a:ln/>
        </p:spPr>
        <p:txBody>
          <a:bodyPr wrap="none" rtlCol="0" anchor="t"/>
          <a:lstStyle/>
          <a:p>
            <a:pPr marL="0" indent="0">
              <a:lnSpc>
                <a:spcPts val="4803"/>
              </a:lnSpc>
              <a:buNone/>
            </a:pPr>
            <a:r>
              <a:rPr lang="en-US" sz="3842" dirty="0">
                <a:solidFill>
                  <a:srgbClr val="F2F0F4"/>
                </a:solidFill>
                <a:latin typeface="Montserrat" pitchFamily="34" charset="0"/>
                <a:ea typeface="Montserrat" pitchFamily="34" charset="-122"/>
                <a:cs typeface="Montserrat" pitchFamily="34" charset="-120"/>
              </a:rPr>
              <a:t>Community Engagement</a:t>
            </a:r>
            <a:endParaRPr lang="en-US" sz="3842" dirty="0"/>
          </a:p>
        </p:txBody>
      </p:sp>
      <p:sp>
        <p:nvSpPr>
          <p:cNvPr id="6" name="Text 2"/>
          <p:cNvSpPr/>
          <p:nvPr/>
        </p:nvSpPr>
        <p:spPr>
          <a:xfrm>
            <a:off x="1983938" y="3879413"/>
            <a:ext cx="10662523" cy="936546"/>
          </a:xfrm>
          <a:prstGeom prst="rect">
            <a:avLst/>
          </a:prstGeom>
          <a:noFill/>
          <a:ln/>
        </p:spPr>
        <p:txBody>
          <a:bodyPr wrap="square" rtlCol="0" anchor="t"/>
          <a:lstStyle/>
          <a:p>
            <a:pPr marL="0" indent="0">
              <a:lnSpc>
                <a:spcPts val="2459"/>
              </a:lnSpc>
              <a:buNone/>
            </a:pPr>
            <a:r>
              <a:rPr lang="en-US" sz="1537" dirty="0">
                <a:solidFill>
                  <a:srgbClr val="DCD7E5"/>
                </a:solidFill>
                <a:latin typeface="Heebo" pitchFamily="34" charset="0"/>
                <a:ea typeface="Heebo" pitchFamily="34" charset="-122"/>
                <a:cs typeface="Heebo" pitchFamily="34" charset="-120"/>
              </a:rPr>
              <a:t>Community-based organizations and gender advocacy groups play a vital role in raising awareness and challenging harmful practices. By engaging both men and women in these efforts, communities can work together to promote gender equality and create a more inclusive society.</a:t>
            </a:r>
            <a:endParaRPr lang="en-US" sz="1537" dirty="0"/>
          </a:p>
        </p:txBody>
      </p:sp>
      <p:pic>
        <p:nvPicPr>
          <p:cNvPr id="7" name="Image 2" descr="preencoded.png"/>
          <p:cNvPicPr>
            <a:picLocks noChangeAspect="1"/>
          </p:cNvPicPr>
          <p:nvPr/>
        </p:nvPicPr>
        <p:blipFill>
          <a:blip r:embed="rId5"/>
          <a:stretch>
            <a:fillRect/>
          </a:stretch>
        </p:blipFill>
        <p:spPr>
          <a:xfrm>
            <a:off x="1983938" y="5035510"/>
            <a:ext cx="487918" cy="487918"/>
          </a:xfrm>
          <a:prstGeom prst="rect">
            <a:avLst/>
          </a:prstGeom>
        </p:spPr>
      </p:pic>
      <p:sp>
        <p:nvSpPr>
          <p:cNvPr id="8" name="Text 3"/>
          <p:cNvSpPr/>
          <p:nvPr/>
        </p:nvSpPr>
        <p:spPr>
          <a:xfrm>
            <a:off x="1983938" y="5718572"/>
            <a:ext cx="3358991" cy="609838"/>
          </a:xfrm>
          <a:prstGeom prst="rect">
            <a:avLst/>
          </a:prstGeom>
          <a:noFill/>
          <a:ln/>
        </p:spPr>
        <p:txBody>
          <a:bodyPr wrap="square" rtlCol="0" anchor="t"/>
          <a:lstStyle/>
          <a:p>
            <a:pPr marL="0" indent="0" algn="l">
              <a:lnSpc>
                <a:spcPts val="2402"/>
              </a:lnSpc>
              <a:buNone/>
            </a:pPr>
            <a:r>
              <a:rPr lang="en-US" sz="1921" dirty="0">
                <a:solidFill>
                  <a:srgbClr val="DCD7E5"/>
                </a:solidFill>
                <a:latin typeface="Montserrat" pitchFamily="34" charset="0"/>
                <a:ea typeface="Montserrat" pitchFamily="34" charset="-122"/>
                <a:cs typeface="Montserrat" pitchFamily="34" charset="-120"/>
              </a:rPr>
              <a:t>Community-Based Organizations</a:t>
            </a:r>
            <a:endParaRPr lang="en-US" sz="1921" dirty="0"/>
          </a:p>
        </p:txBody>
      </p:sp>
      <p:sp>
        <p:nvSpPr>
          <p:cNvPr id="9" name="Text 4"/>
          <p:cNvSpPr/>
          <p:nvPr/>
        </p:nvSpPr>
        <p:spPr>
          <a:xfrm>
            <a:off x="1983938" y="6445448"/>
            <a:ext cx="3358991" cy="936546"/>
          </a:xfrm>
          <a:prstGeom prst="rect">
            <a:avLst/>
          </a:prstGeom>
          <a:noFill/>
          <a:ln/>
        </p:spPr>
        <p:txBody>
          <a:bodyPr wrap="square" rtlCol="0" anchor="t"/>
          <a:lstStyle/>
          <a:p>
            <a:pPr marL="0" indent="0" algn="l">
              <a:lnSpc>
                <a:spcPts val="2459"/>
              </a:lnSpc>
              <a:buNone/>
            </a:pPr>
            <a:r>
              <a:rPr lang="en-US" sz="1537" dirty="0">
                <a:solidFill>
                  <a:srgbClr val="DCD7E5"/>
                </a:solidFill>
                <a:latin typeface="Heebo" pitchFamily="34" charset="0"/>
                <a:ea typeface="Heebo" pitchFamily="34" charset="-122"/>
                <a:cs typeface="Heebo" pitchFamily="34" charset="-120"/>
              </a:rPr>
              <a:t>Community-based organizations play a vital role in raising awareness and challenging harmful practices.</a:t>
            </a:r>
            <a:endParaRPr lang="en-US" sz="1537" dirty="0"/>
          </a:p>
        </p:txBody>
      </p:sp>
      <p:pic>
        <p:nvPicPr>
          <p:cNvPr id="10" name="Image 3" descr="preencoded.png"/>
          <p:cNvPicPr>
            <a:picLocks noChangeAspect="1"/>
          </p:cNvPicPr>
          <p:nvPr/>
        </p:nvPicPr>
        <p:blipFill>
          <a:blip r:embed="rId6"/>
          <a:stretch>
            <a:fillRect/>
          </a:stretch>
        </p:blipFill>
        <p:spPr>
          <a:xfrm>
            <a:off x="5635704" y="5035510"/>
            <a:ext cx="487918" cy="487918"/>
          </a:xfrm>
          <a:prstGeom prst="rect">
            <a:avLst/>
          </a:prstGeom>
        </p:spPr>
      </p:pic>
      <p:sp>
        <p:nvSpPr>
          <p:cNvPr id="11" name="Text 5"/>
          <p:cNvSpPr/>
          <p:nvPr/>
        </p:nvSpPr>
        <p:spPr>
          <a:xfrm>
            <a:off x="5635704" y="5718572"/>
            <a:ext cx="3093482" cy="304919"/>
          </a:xfrm>
          <a:prstGeom prst="rect">
            <a:avLst/>
          </a:prstGeom>
          <a:noFill/>
          <a:ln/>
        </p:spPr>
        <p:txBody>
          <a:bodyPr wrap="none" rtlCol="0" anchor="t"/>
          <a:lstStyle/>
          <a:p>
            <a:pPr marL="0" indent="0" algn="l">
              <a:lnSpc>
                <a:spcPts val="2402"/>
              </a:lnSpc>
              <a:buNone/>
            </a:pPr>
            <a:r>
              <a:rPr lang="en-US" sz="1921" dirty="0">
                <a:solidFill>
                  <a:srgbClr val="DCD7E5"/>
                </a:solidFill>
                <a:latin typeface="Montserrat" pitchFamily="34" charset="0"/>
                <a:ea typeface="Montserrat" pitchFamily="34" charset="-122"/>
                <a:cs typeface="Montserrat" pitchFamily="34" charset="-120"/>
              </a:rPr>
              <a:t>Gender Advocacy Groups</a:t>
            </a:r>
            <a:endParaRPr lang="en-US" sz="1921" dirty="0"/>
          </a:p>
        </p:txBody>
      </p:sp>
      <p:sp>
        <p:nvSpPr>
          <p:cNvPr id="12" name="Text 6"/>
          <p:cNvSpPr/>
          <p:nvPr/>
        </p:nvSpPr>
        <p:spPr>
          <a:xfrm>
            <a:off x="5635704" y="6140529"/>
            <a:ext cx="3358991" cy="936546"/>
          </a:xfrm>
          <a:prstGeom prst="rect">
            <a:avLst/>
          </a:prstGeom>
          <a:noFill/>
          <a:ln/>
        </p:spPr>
        <p:txBody>
          <a:bodyPr wrap="square" rtlCol="0" anchor="t"/>
          <a:lstStyle/>
          <a:p>
            <a:pPr marL="0" indent="0" algn="l">
              <a:lnSpc>
                <a:spcPts val="2459"/>
              </a:lnSpc>
              <a:buNone/>
            </a:pPr>
            <a:r>
              <a:rPr lang="en-US" sz="1537" dirty="0">
                <a:solidFill>
                  <a:srgbClr val="DCD7E5"/>
                </a:solidFill>
                <a:latin typeface="Heebo" pitchFamily="34" charset="0"/>
                <a:ea typeface="Heebo" pitchFamily="34" charset="-122"/>
                <a:cs typeface="Heebo" pitchFamily="34" charset="-120"/>
              </a:rPr>
              <a:t>Gender advocacy groups play a vital role in raising awareness and challenging harmful practices.</a:t>
            </a:r>
            <a:endParaRPr lang="en-US" sz="1537" dirty="0"/>
          </a:p>
        </p:txBody>
      </p:sp>
      <p:pic>
        <p:nvPicPr>
          <p:cNvPr id="13" name="Image 4" descr="preencoded.png"/>
          <p:cNvPicPr>
            <a:picLocks noChangeAspect="1"/>
          </p:cNvPicPr>
          <p:nvPr/>
        </p:nvPicPr>
        <p:blipFill>
          <a:blip r:embed="rId7"/>
          <a:stretch>
            <a:fillRect/>
          </a:stretch>
        </p:blipFill>
        <p:spPr>
          <a:xfrm>
            <a:off x="9287470" y="5035510"/>
            <a:ext cx="487918" cy="487918"/>
          </a:xfrm>
          <a:prstGeom prst="rect">
            <a:avLst/>
          </a:prstGeom>
        </p:spPr>
      </p:pic>
      <p:sp>
        <p:nvSpPr>
          <p:cNvPr id="14" name="Text 7"/>
          <p:cNvSpPr/>
          <p:nvPr/>
        </p:nvSpPr>
        <p:spPr>
          <a:xfrm>
            <a:off x="9287470" y="5718572"/>
            <a:ext cx="3358991" cy="609838"/>
          </a:xfrm>
          <a:prstGeom prst="rect">
            <a:avLst/>
          </a:prstGeom>
          <a:noFill/>
          <a:ln/>
        </p:spPr>
        <p:txBody>
          <a:bodyPr wrap="square" rtlCol="0" anchor="t"/>
          <a:lstStyle/>
          <a:p>
            <a:pPr marL="0" indent="0" algn="l">
              <a:lnSpc>
                <a:spcPts val="2402"/>
              </a:lnSpc>
              <a:buNone/>
            </a:pPr>
            <a:r>
              <a:rPr lang="en-US" sz="1921" dirty="0">
                <a:solidFill>
                  <a:srgbClr val="DCD7E5"/>
                </a:solidFill>
                <a:latin typeface="Montserrat" pitchFamily="34" charset="0"/>
                <a:ea typeface="Montserrat" pitchFamily="34" charset="-122"/>
                <a:cs typeface="Montserrat" pitchFamily="34" charset="-120"/>
              </a:rPr>
              <a:t>Engaging Men and Women</a:t>
            </a:r>
            <a:endParaRPr lang="en-US" sz="1921" dirty="0"/>
          </a:p>
        </p:txBody>
      </p:sp>
      <p:sp>
        <p:nvSpPr>
          <p:cNvPr id="15" name="Text 8"/>
          <p:cNvSpPr/>
          <p:nvPr/>
        </p:nvSpPr>
        <p:spPr>
          <a:xfrm>
            <a:off x="9287470" y="6445448"/>
            <a:ext cx="3358991" cy="1248728"/>
          </a:xfrm>
          <a:prstGeom prst="rect">
            <a:avLst/>
          </a:prstGeom>
          <a:noFill/>
          <a:ln/>
        </p:spPr>
        <p:txBody>
          <a:bodyPr wrap="square" rtlCol="0" anchor="t"/>
          <a:lstStyle/>
          <a:p>
            <a:pPr marL="0" indent="0" algn="l">
              <a:lnSpc>
                <a:spcPts val="2459"/>
              </a:lnSpc>
              <a:buNone/>
            </a:pPr>
            <a:r>
              <a:rPr lang="en-US" sz="1537" dirty="0">
                <a:solidFill>
                  <a:srgbClr val="DCD7E5"/>
                </a:solidFill>
                <a:latin typeface="Heebo" pitchFamily="34" charset="0"/>
                <a:ea typeface="Heebo" pitchFamily="34" charset="-122"/>
                <a:cs typeface="Heebo" pitchFamily="34" charset="-120"/>
              </a:rPr>
              <a:t>By engaging both men and women in these efforts, communities can work together to promote gender equality and create a more inclusive society.</a:t>
            </a:r>
            <a:endParaRPr lang="en-US" sz="1537"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2736413"/>
          </a:xfrm>
          <a:prstGeom prst="rect">
            <a:avLst/>
          </a:prstGeom>
        </p:spPr>
      </p:pic>
      <p:sp>
        <p:nvSpPr>
          <p:cNvPr id="5" name="Text 1"/>
          <p:cNvSpPr/>
          <p:nvPr/>
        </p:nvSpPr>
        <p:spPr>
          <a:xfrm>
            <a:off x="1336119" y="3342203"/>
            <a:ext cx="5472827" cy="684133"/>
          </a:xfrm>
          <a:prstGeom prst="rect">
            <a:avLst/>
          </a:prstGeom>
          <a:noFill/>
          <a:ln/>
        </p:spPr>
        <p:txBody>
          <a:bodyPr wrap="none" rtlCol="0" anchor="t"/>
          <a:lstStyle/>
          <a:p>
            <a:pPr marL="0" indent="0">
              <a:lnSpc>
                <a:spcPts val="5387"/>
              </a:lnSpc>
              <a:buNone/>
            </a:pPr>
            <a:r>
              <a:rPr lang="en-US" sz="4309" dirty="0">
                <a:solidFill>
                  <a:srgbClr val="F2F0F4"/>
                </a:solidFill>
                <a:latin typeface="Montserrat" pitchFamily="34" charset="0"/>
                <a:ea typeface="Montserrat" pitchFamily="34" charset="-122"/>
                <a:cs typeface="Montserrat" pitchFamily="34" charset="-120"/>
              </a:rPr>
              <a:t>Conclusion</a:t>
            </a:r>
            <a:endParaRPr lang="en-US" sz="4309" dirty="0"/>
          </a:p>
        </p:txBody>
      </p:sp>
      <p:sp>
        <p:nvSpPr>
          <p:cNvPr id="6" name="Text 2"/>
          <p:cNvSpPr/>
          <p:nvPr/>
        </p:nvSpPr>
        <p:spPr>
          <a:xfrm>
            <a:off x="1336119" y="4354592"/>
            <a:ext cx="11958161" cy="1401128"/>
          </a:xfrm>
          <a:prstGeom prst="rect">
            <a:avLst/>
          </a:prstGeom>
          <a:noFill/>
          <a:ln/>
        </p:spPr>
        <p:txBody>
          <a:bodyPr wrap="square" rtlCol="0" anchor="t"/>
          <a:lstStyle/>
          <a:p>
            <a:pPr marL="0" indent="0">
              <a:lnSpc>
                <a:spcPts val="2758"/>
              </a:lnSpc>
              <a:buNone/>
            </a:pPr>
            <a:r>
              <a:rPr lang="en-US" sz="1724" dirty="0">
                <a:solidFill>
                  <a:srgbClr val="DCD7E5"/>
                </a:solidFill>
                <a:latin typeface="Heebo" pitchFamily="34" charset="0"/>
                <a:ea typeface="Heebo" pitchFamily="34" charset="-122"/>
                <a:cs typeface="Heebo" pitchFamily="34" charset="-120"/>
              </a:rPr>
              <a:t>The Akan culture of Ghana exemplifies how traditional practices can coexist with gender awareness to promote social harmony and development. By recognizing the importance of women through matrilineal inheritance, economic participation, and contemporary gender initiatives, Akan society demonstrates that gender equality is essential for sustainable progress.</a:t>
            </a:r>
            <a:endParaRPr lang="en-US" sz="1724" dirty="0"/>
          </a:p>
        </p:txBody>
      </p:sp>
      <p:sp>
        <p:nvSpPr>
          <p:cNvPr id="7" name="Shape 3"/>
          <p:cNvSpPr/>
          <p:nvPr/>
        </p:nvSpPr>
        <p:spPr>
          <a:xfrm>
            <a:off x="1336119" y="6001941"/>
            <a:ext cx="11958161" cy="1621869"/>
          </a:xfrm>
          <a:prstGeom prst="roundRect">
            <a:avLst>
              <a:gd name="adj" fmla="val 5669"/>
            </a:avLst>
          </a:prstGeom>
          <a:noFill/>
          <a:ln w="7620">
            <a:solidFill>
              <a:srgbClr val="FFFFFF">
                <a:alpha val="24000"/>
              </a:srgbClr>
            </a:solidFill>
            <a:prstDash val="solid"/>
          </a:ln>
        </p:spPr>
      </p:sp>
      <p:sp>
        <p:nvSpPr>
          <p:cNvPr id="8" name="Shape 4"/>
          <p:cNvSpPr/>
          <p:nvPr/>
        </p:nvSpPr>
        <p:spPr>
          <a:xfrm>
            <a:off x="1343739" y="6009561"/>
            <a:ext cx="11941612" cy="628174"/>
          </a:xfrm>
          <a:prstGeom prst="rect">
            <a:avLst/>
          </a:prstGeom>
          <a:solidFill>
            <a:srgbClr val="FFFFFF">
              <a:alpha val="4000"/>
            </a:srgbClr>
          </a:solidFill>
          <a:ln/>
        </p:spPr>
      </p:sp>
      <p:sp>
        <p:nvSpPr>
          <p:cNvPr id="9" name="Text 5"/>
          <p:cNvSpPr/>
          <p:nvPr/>
        </p:nvSpPr>
        <p:spPr>
          <a:xfrm>
            <a:off x="1564124" y="6148507"/>
            <a:ext cx="3538538" cy="350282"/>
          </a:xfrm>
          <a:prstGeom prst="rect">
            <a:avLst/>
          </a:prstGeom>
          <a:noFill/>
          <a:ln/>
        </p:spPr>
        <p:txBody>
          <a:bodyPr wrap="none" rtlCol="0" anchor="t"/>
          <a:lstStyle/>
          <a:p>
            <a:pPr marL="0" indent="0">
              <a:lnSpc>
                <a:spcPts val="2758"/>
              </a:lnSpc>
              <a:buNone/>
            </a:pPr>
            <a:r>
              <a:rPr lang="en-US" sz="1724" dirty="0">
                <a:solidFill>
                  <a:srgbClr val="DCD7E5"/>
                </a:solidFill>
                <a:latin typeface="Heebo" pitchFamily="34" charset="0"/>
                <a:ea typeface="Heebo" pitchFamily="34" charset="-122"/>
                <a:cs typeface="Heebo" pitchFamily="34" charset="-120"/>
              </a:rPr>
              <a:t>Matrilineal Inheritance</a:t>
            </a:r>
            <a:endParaRPr lang="en-US" sz="1724" dirty="0"/>
          </a:p>
        </p:txBody>
      </p:sp>
      <p:sp>
        <p:nvSpPr>
          <p:cNvPr id="10" name="Text 6"/>
          <p:cNvSpPr/>
          <p:nvPr/>
        </p:nvSpPr>
        <p:spPr>
          <a:xfrm>
            <a:off x="5547955" y="6148507"/>
            <a:ext cx="3534728" cy="350282"/>
          </a:xfrm>
          <a:prstGeom prst="rect">
            <a:avLst/>
          </a:prstGeom>
          <a:noFill/>
          <a:ln/>
        </p:spPr>
        <p:txBody>
          <a:bodyPr wrap="none" rtlCol="0" anchor="t"/>
          <a:lstStyle/>
          <a:p>
            <a:pPr marL="0" indent="0">
              <a:lnSpc>
                <a:spcPts val="2758"/>
              </a:lnSpc>
              <a:buNone/>
            </a:pPr>
            <a:r>
              <a:rPr lang="en-US" sz="1724" dirty="0">
                <a:solidFill>
                  <a:srgbClr val="DCD7E5"/>
                </a:solidFill>
                <a:latin typeface="Heebo" pitchFamily="34" charset="0"/>
                <a:ea typeface="Heebo" pitchFamily="34" charset="-122"/>
                <a:cs typeface="Heebo" pitchFamily="34" charset="-120"/>
              </a:rPr>
              <a:t>Economic Participation</a:t>
            </a:r>
            <a:endParaRPr lang="en-US" sz="1724" dirty="0"/>
          </a:p>
        </p:txBody>
      </p:sp>
      <p:sp>
        <p:nvSpPr>
          <p:cNvPr id="11" name="Text 7"/>
          <p:cNvSpPr/>
          <p:nvPr/>
        </p:nvSpPr>
        <p:spPr>
          <a:xfrm>
            <a:off x="9527977" y="6148507"/>
            <a:ext cx="3538538" cy="350282"/>
          </a:xfrm>
          <a:prstGeom prst="rect">
            <a:avLst/>
          </a:prstGeom>
          <a:noFill/>
          <a:ln/>
        </p:spPr>
        <p:txBody>
          <a:bodyPr wrap="none" rtlCol="0" anchor="t"/>
          <a:lstStyle/>
          <a:p>
            <a:pPr marL="0" indent="0">
              <a:lnSpc>
                <a:spcPts val="2758"/>
              </a:lnSpc>
              <a:buNone/>
            </a:pPr>
            <a:r>
              <a:rPr lang="en-US" sz="1724" dirty="0">
                <a:solidFill>
                  <a:srgbClr val="DCD7E5"/>
                </a:solidFill>
                <a:latin typeface="Heebo" pitchFamily="34" charset="0"/>
                <a:ea typeface="Heebo" pitchFamily="34" charset="-122"/>
                <a:cs typeface="Heebo" pitchFamily="34" charset="-120"/>
              </a:rPr>
              <a:t>Contemporary Gender Initiatives</a:t>
            </a:r>
            <a:endParaRPr lang="en-US" sz="1724" dirty="0"/>
          </a:p>
        </p:txBody>
      </p:sp>
      <p:sp>
        <p:nvSpPr>
          <p:cNvPr id="12" name="Shape 8"/>
          <p:cNvSpPr/>
          <p:nvPr/>
        </p:nvSpPr>
        <p:spPr>
          <a:xfrm>
            <a:off x="1343739" y="6637734"/>
            <a:ext cx="11941612" cy="978456"/>
          </a:xfrm>
          <a:prstGeom prst="rect">
            <a:avLst/>
          </a:prstGeom>
          <a:solidFill>
            <a:srgbClr val="000000">
              <a:alpha val="4000"/>
            </a:srgbClr>
          </a:solidFill>
          <a:ln/>
        </p:spPr>
      </p:sp>
      <p:sp>
        <p:nvSpPr>
          <p:cNvPr id="13" name="Text 9"/>
          <p:cNvSpPr/>
          <p:nvPr/>
        </p:nvSpPr>
        <p:spPr>
          <a:xfrm>
            <a:off x="1564124" y="6776680"/>
            <a:ext cx="3538538" cy="700564"/>
          </a:xfrm>
          <a:prstGeom prst="rect">
            <a:avLst/>
          </a:prstGeom>
          <a:noFill/>
          <a:ln/>
        </p:spPr>
        <p:txBody>
          <a:bodyPr wrap="square" rtlCol="0" anchor="t"/>
          <a:lstStyle/>
          <a:p>
            <a:pPr marL="0" indent="0">
              <a:lnSpc>
                <a:spcPts val="2758"/>
              </a:lnSpc>
              <a:buNone/>
            </a:pPr>
            <a:r>
              <a:rPr lang="en-US" sz="1724" dirty="0">
                <a:solidFill>
                  <a:srgbClr val="DCD7E5"/>
                </a:solidFill>
                <a:latin typeface="Heebo" pitchFamily="34" charset="0"/>
                <a:ea typeface="Heebo" pitchFamily="34" charset="-122"/>
                <a:cs typeface="Heebo" pitchFamily="34" charset="-120"/>
              </a:rPr>
              <a:t>Preserves heritage and elevates women's status.</a:t>
            </a:r>
            <a:endParaRPr lang="en-US" sz="1724" dirty="0"/>
          </a:p>
        </p:txBody>
      </p:sp>
      <p:sp>
        <p:nvSpPr>
          <p:cNvPr id="14" name="Text 10"/>
          <p:cNvSpPr/>
          <p:nvPr/>
        </p:nvSpPr>
        <p:spPr>
          <a:xfrm>
            <a:off x="5547955" y="6776680"/>
            <a:ext cx="3534728" cy="700564"/>
          </a:xfrm>
          <a:prstGeom prst="rect">
            <a:avLst/>
          </a:prstGeom>
          <a:noFill/>
          <a:ln/>
        </p:spPr>
        <p:txBody>
          <a:bodyPr wrap="square" rtlCol="0" anchor="t"/>
          <a:lstStyle/>
          <a:p>
            <a:pPr marL="0" indent="0">
              <a:lnSpc>
                <a:spcPts val="2758"/>
              </a:lnSpc>
              <a:buNone/>
            </a:pPr>
            <a:r>
              <a:rPr lang="en-US" sz="1724" dirty="0">
                <a:solidFill>
                  <a:srgbClr val="DCD7E5"/>
                </a:solidFill>
                <a:latin typeface="Heebo" pitchFamily="34" charset="0"/>
                <a:ea typeface="Heebo" pitchFamily="34" charset="-122"/>
                <a:cs typeface="Heebo" pitchFamily="34" charset="-120"/>
              </a:rPr>
              <a:t>Empowers women and contributes to community prosperity.</a:t>
            </a:r>
            <a:endParaRPr lang="en-US" sz="1724" dirty="0"/>
          </a:p>
        </p:txBody>
      </p:sp>
      <p:sp>
        <p:nvSpPr>
          <p:cNvPr id="15" name="Text 11"/>
          <p:cNvSpPr/>
          <p:nvPr/>
        </p:nvSpPr>
        <p:spPr>
          <a:xfrm>
            <a:off x="9527977" y="6776680"/>
            <a:ext cx="3538538" cy="700564"/>
          </a:xfrm>
          <a:prstGeom prst="rect">
            <a:avLst/>
          </a:prstGeom>
          <a:noFill/>
          <a:ln/>
        </p:spPr>
        <p:txBody>
          <a:bodyPr wrap="square" rtlCol="0" anchor="t"/>
          <a:lstStyle/>
          <a:p>
            <a:pPr marL="0" indent="0">
              <a:lnSpc>
                <a:spcPts val="2758"/>
              </a:lnSpc>
              <a:buNone/>
            </a:pPr>
            <a:r>
              <a:rPr lang="en-US" sz="1724" dirty="0">
                <a:solidFill>
                  <a:srgbClr val="DCD7E5"/>
                </a:solidFill>
                <a:latin typeface="Heebo" pitchFamily="34" charset="0"/>
                <a:ea typeface="Heebo" pitchFamily="34" charset="-122"/>
                <a:cs typeface="Heebo" pitchFamily="34" charset="-120"/>
              </a:rPr>
              <a:t>Address challenges and promote equal opportunities for women.</a:t>
            </a:r>
            <a:endParaRPr lang="en-US" sz="1724"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907852"/>
            <a:ext cx="6561058" cy="540068"/>
          </a:xfrm>
          <a:prstGeom prst="rect">
            <a:avLst/>
          </a:prstGeom>
          <a:noFill/>
          <a:ln/>
        </p:spPr>
        <p:txBody>
          <a:bodyPr wrap="none" rtlCol="0" anchor="t"/>
          <a:lstStyle/>
          <a:p>
            <a:pPr marL="0" indent="0">
              <a:lnSpc>
                <a:spcPts val="4253"/>
              </a:lnSpc>
              <a:buNone/>
            </a:pPr>
            <a:r>
              <a:rPr lang="en-US" sz="3402" dirty="0">
                <a:solidFill>
                  <a:srgbClr val="F2F0F4"/>
                </a:solidFill>
                <a:latin typeface="Montserrat" pitchFamily="34" charset="0"/>
                <a:ea typeface="Montserrat" pitchFamily="34" charset="-122"/>
                <a:cs typeface="Montserrat" pitchFamily="34" charset="-120"/>
              </a:rPr>
              <a:t>Embracing Gender Awareness</a:t>
            </a:r>
            <a:endParaRPr lang="en-US" sz="3402" dirty="0"/>
          </a:p>
        </p:txBody>
      </p:sp>
      <p:sp>
        <p:nvSpPr>
          <p:cNvPr id="6" name="Text 2"/>
          <p:cNvSpPr/>
          <p:nvPr/>
        </p:nvSpPr>
        <p:spPr>
          <a:xfrm>
            <a:off x="6091238" y="1707118"/>
            <a:ext cx="7934325" cy="1106329"/>
          </a:xfrm>
          <a:prstGeom prst="rect">
            <a:avLst/>
          </a:prstGeom>
          <a:noFill/>
          <a:ln/>
        </p:spPr>
        <p:txBody>
          <a:bodyPr wrap="square" rtlCol="0" anchor="t"/>
          <a:lstStyle/>
          <a:p>
            <a:pPr marL="0" indent="0">
              <a:lnSpc>
                <a:spcPts val="2177"/>
              </a:lnSpc>
              <a:buNone/>
            </a:pPr>
            <a:r>
              <a:rPr lang="en-US" sz="1361" dirty="0">
                <a:solidFill>
                  <a:srgbClr val="DCD7E5"/>
                </a:solidFill>
                <a:latin typeface="Heebo" pitchFamily="34" charset="0"/>
                <a:ea typeface="Heebo" pitchFamily="34" charset="-122"/>
                <a:cs typeface="Heebo" pitchFamily="34" charset="-120"/>
              </a:rPr>
              <a:t>Embracing gender awareness within cultural contexts not only preserves heritage but also fosters a more just and prosperous future for all. The Akan culture of Ghana provides a valuable example of how traditional practices can evolve to embrace gender equality, creating a society that values the contributions of all its members.</a:t>
            </a:r>
            <a:endParaRPr lang="en-US" sz="1361" dirty="0"/>
          </a:p>
        </p:txBody>
      </p:sp>
      <p:pic>
        <p:nvPicPr>
          <p:cNvPr id="7" name="Image 2" descr="preencoded.png"/>
          <p:cNvPicPr>
            <a:picLocks noChangeAspect="1"/>
          </p:cNvPicPr>
          <p:nvPr/>
        </p:nvPicPr>
        <p:blipFill>
          <a:blip r:embed="rId5"/>
          <a:stretch>
            <a:fillRect/>
          </a:stretch>
        </p:blipFill>
        <p:spPr>
          <a:xfrm>
            <a:off x="6091238" y="3007757"/>
            <a:ext cx="864037" cy="1382554"/>
          </a:xfrm>
          <a:prstGeom prst="rect">
            <a:avLst/>
          </a:prstGeom>
        </p:spPr>
      </p:pic>
      <p:sp>
        <p:nvSpPr>
          <p:cNvPr id="8" name="Text 3"/>
          <p:cNvSpPr/>
          <p:nvPr/>
        </p:nvSpPr>
        <p:spPr>
          <a:xfrm>
            <a:off x="7214473" y="3180517"/>
            <a:ext cx="2160270"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Preserving Heritage</a:t>
            </a:r>
            <a:endParaRPr lang="en-US" sz="1701" dirty="0"/>
          </a:p>
        </p:txBody>
      </p:sp>
      <p:sp>
        <p:nvSpPr>
          <p:cNvPr id="9" name="Text 4"/>
          <p:cNvSpPr/>
          <p:nvPr/>
        </p:nvSpPr>
        <p:spPr>
          <a:xfrm>
            <a:off x="7214473" y="3554016"/>
            <a:ext cx="6811089" cy="276582"/>
          </a:xfrm>
          <a:prstGeom prst="rect">
            <a:avLst/>
          </a:prstGeom>
          <a:noFill/>
          <a:ln/>
        </p:spPr>
        <p:txBody>
          <a:bodyPr wrap="none" rtlCol="0" anchor="t"/>
          <a:lstStyle/>
          <a:p>
            <a:pPr marL="0" indent="0" algn="l">
              <a:lnSpc>
                <a:spcPts val="2177"/>
              </a:lnSpc>
              <a:buNone/>
            </a:pPr>
            <a:r>
              <a:rPr lang="en-US" sz="1361" dirty="0">
                <a:solidFill>
                  <a:srgbClr val="DCD7E5"/>
                </a:solidFill>
                <a:latin typeface="Heebo" pitchFamily="34" charset="0"/>
                <a:ea typeface="Heebo" pitchFamily="34" charset="-122"/>
                <a:cs typeface="Heebo" pitchFamily="34" charset="-120"/>
              </a:rPr>
              <a:t>Embracing gender awareness within cultural contexts not only preserves heritage.</a:t>
            </a:r>
            <a:endParaRPr lang="en-US" sz="1361" dirty="0"/>
          </a:p>
        </p:txBody>
      </p:sp>
      <p:pic>
        <p:nvPicPr>
          <p:cNvPr id="10" name="Image 3" descr="preencoded.png"/>
          <p:cNvPicPr>
            <a:picLocks noChangeAspect="1"/>
          </p:cNvPicPr>
          <p:nvPr/>
        </p:nvPicPr>
        <p:blipFill>
          <a:blip r:embed="rId6"/>
          <a:stretch>
            <a:fillRect/>
          </a:stretch>
        </p:blipFill>
        <p:spPr>
          <a:xfrm>
            <a:off x="6091238" y="4390311"/>
            <a:ext cx="864037" cy="1382554"/>
          </a:xfrm>
          <a:prstGeom prst="rect">
            <a:avLst/>
          </a:prstGeom>
        </p:spPr>
      </p:pic>
      <p:sp>
        <p:nvSpPr>
          <p:cNvPr id="11" name="Text 5"/>
          <p:cNvSpPr/>
          <p:nvPr/>
        </p:nvSpPr>
        <p:spPr>
          <a:xfrm>
            <a:off x="7214473" y="4563070"/>
            <a:ext cx="2493288"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Fostering a Just Future</a:t>
            </a:r>
            <a:endParaRPr lang="en-US" sz="1701" dirty="0"/>
          </a:p>
        </p:txBody>
      </p:sp>
      <p:sp>
        <p:nvSpPr>
          <p:cNvPr id="12" name="Text 6"/>
          <p:cNvSpPr/>
          <p:nvPr/>
        </p:nvSpPr>
        <p:spPr>
          <a:xfrm>
            <a:off x="7214473" y="4936569"/>
            <a:ext cx="6811089" cy="553164"/>
          </a:xfrm>
          <a:prstGeom prst="rect">
            <a:avLst/>
          </a:prstGeom>
          <a:noFill/>
          <a:ln/>
        </p:spPr>
        <p:txBody>
          <a:bodyPr wrap="square" rtlCol="0" anchor="t"/>
          <a:lstStyle/>
          <a:p>
            <a:pPr marL="0" indent="0" algn="l">
              <a:lnSpc>
                <a:spcPts val="2177"/>
              </a:lnSpc>
              <a:buNone/>
            </a:pPr>
            <a:r>
              <a:rPr lang="en-US" sz="1361" dirty="0">
                <a:solidFill>
                  <a:srgbClr val="DCD7E5"/>
                </a:solidFill>
                <a:latin typeface="Heebo" pitchFamily="34" charset="0"/>
                <a:ea typeface="Heebo" pitchFamily="34" charset="-122"/>
                <a:cs typeface="Heebo" pitchFamily="34" charset="-120"/>
              </a:rPr>
              <a:t>Embracing gender awareness within cultural contexts also fosters a more just and prosperous future for all.</a:t>
            </a:r>
            <a:endParaRPr lang="en-US" sz="1361" dirty="0"/>
          </a:p>
        </p:txBody>
      </p:sp>
      <p:pic>
        <p:nvPicPr>
          <p:cNvPr id="13" name="Image 4" descr="preencoded.png"/>
          <p:cNvPicPr>
            <a:picLocks noChangeAspect="1"/>
          </p:cNvPicPr>
          <p:nvPr/>
        </p:nvPicPr>
        <p:blipFill>
          <a:blip r:embed="rId7"/>
          <a:stretch>
            <a:fillRect/>
          </a:stretch>
        </p:blipFill>
        <p:spPr>
          <a:xfrm>
            <a:off x="6091238" y="5772864"/>
            <a:ext cx="864037" cy="1548765"/>
          </a:xfrm>
          <a:prstGeom prst="rect">
            <a:avLst/>
          </a:prstGeom>
        </p:spPr>
      </p:pic>
      <p:sp>
        <p:nvSpPr>
          <p:cNvPr id="14" name="Text 7"/>
          <p:cNvSpPr/>
          <p:nvPr/>
        </p:nvSpPr>
        <p:spPr>
          <a:xfrm>
            <a:off x="7214473" y="5945624"/>
            <a:ext cx="2160270" cy="269915"/>
          </a:xfrm>
          <a:prstGeom prst="rect">
            <a:avLst/>
          </a:prstGeom>
          <a:noFill/>
          <a:ln/>
        </p:spPr>
        <p:txBody>
          <a:bodyPr wrap="none" rtlCol="0" anchor="t"/>
          <a:lstStyle/>
          <a:p>
            <a:pPr marL="0" indent="0" algn="l">
              <a:lnSpc>
                <a:spcPts val="2126"/>
              </a:lnSpc>
              <a:buNone/>
            </a:pPr>
            <a:r>
              <a:rPr lang="en-US" sz="1701" dirty="0">
                <a:solidFill>
                  <a:srgbClr val="DCD7E5"/>
                </a:solidFill>
                <a:latin typeface="Montserrat" pitchFamily="34" charset="0"/>
                <a:ea typeface="Montserrat" pitchFamily="34" charset="-122"/>
                <a:cs typeface="Montserrat" pitchFamily="34" charset="-120"/>
              </a:rPr>
              <a:t>The Akan Example</a:t>
            </a:r>
            <a:endParaRPr lang="en-US" sz="1701" dirty="0"/>
          </a:p>
        </p:txBody>
      </p:sp>
      <p:sp>
        <p:nvSpPr>
          <p:cNvPr id="15" name="Text 8"/>
          <p:cNvSpPr/>
          <p:nvPr/>
        </p:nvSpPr>
        <p:spPr>
          <a:xfrm>
            <a:off x="7214473" y="6319123"/>
            <a:ext cx="6811089" cy="829747"/>
          </a:xfrm>
          <a:prstGeom prst="rect">
            <a:avLst/>
          </a:prstGeom>
          <a:noFill/>
          <a:ln/>
        </p:spPr>
        <p:txBody>
          <a:bodyPr wrap="square" rtlCol="0" anchor="t"/>
          <a:lstStyle/>
          <a:p>
            <a:pPr marL="0" indent="0" algn="l">
              <a:lnSpc>
                <a:spcPts val="2177"/>
              </a:lnSpc>
              <a:buNone/>
            </a:pPr>
            <a:r>
              <a:rPr lang="en-US" sz="1361" dirty="0">
                <a:solidFill>
                  <a:srgbClr val="DCD7E5"/>
                </a:solidFill>
                <a:latin typeface="Heebo" pitchFamily="34" charset="0"/>
                <a:ea typeface="Heebo" pitchFamily="34" charset="-122"/>
                <a:cs typeface="Heebo" pitchFamily="34" charset="-120"/>
              </a:rPr>
              <a:t>The Akan culture of Ghana provides a valuable example of how traditional practices can evolve to embrace gender equality, creating a society that values the contributions of all its members.</a:t>
            </a:r>
            <a:endParaRPr lang="en-US" sz="136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931</Words>
  <Application>Microsoft Office PowerPoint</Application>
  <PresentationFormat>Custom</PresentationFormat>
  <Paragraphs>67</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Heebo</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user</cp:lastModifiedBy>
  <cp:revision>2</cp:revision>
  <dcterms:created xsi:type="dcterms:W3CDTF">2024-07-20T09:47:42Z</dcterms:created>
  <dcterms:modified xsi:type="dcterms:W3CDTF">2024-07-20T09:49:33Z</dcterms:modified>
</cp:coreProperties>
</file>